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C5A03-257C-46E8-B787-769EDB0D96CE}" v="1" dt="2025-11-16T13:56:2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anth Padshetty" userId="7252a680eed5bbca" providerId="LiveId" clId="{6BDEEF6A-381F-4091-9F35-095DC178E1DB}"/>
    <pc:docChg chg="undo custSel modSld">
      <pc:chgData name="Sushanth Padshetty" userId="7252a680eed5bbca" providerId="LiveId" clId="{6BDEEF6A-381F-4091-9F35-095DC178E1DB}" dt="2025-11-16T13:58:51.396" v="114" actId="14100"/>
      <pc:docMkLst>
        <pc:docMk/>
      </pc:docMkLst>
      <pc:sldChg chg="addSp delSp modSp mod">
        <pc:chgData name="Sushanth Padshetty" userId="7252a680eed5bbca" providerId="LiveId" clId="{6BDEEF6A-381F-4091-9F35-095DC178E1DB}" dt="2025-11-16T13:58:51.396" v="114" actId="14100"/>
        <pc:sldMkLst>
          <pc:docMk/>
          <pc:sldMk cId="0" sldId="262"/>
        </pc:sldMkLst>
        <pc:spChg chg="del mod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4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10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14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15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17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19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4:58.381" v="3" actId="478"/>
          <ac:spMkLst>
            <pc:docMk/>
            <pc:sldMk cId="0" sldId="262"/>
            <ac:spMk id="23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4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5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7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8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29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31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32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5:08.831" v="5" actId="478"/>
          <ac:spMkLst>
            <pc:docMk/>
            <pc:sldMk cId="0" sldId="262"/>
            <ac:spMk id="33" creationId="{00000000-0000-0000-0000-000000000000}"/>
          </ac:spMkLst>
        </pc:spChg>
        <pc:spChg chg="add del mod">
          <ac:chgData name="Sushanth Padshetty" userId="7252a680eed5bbca" providerId="LiveId" clId="{6BDEEF6A-381F-4091-9F35-095DC178E1DB}" dt="2025-11-16T13:54:27.681" v="57" actId="22"/>
          <ac:spMkLst>
            <pc:docMk/>
            <pc:sldMk cId="0" sldId="262"/>
            <ac:spMk id="41" creationId="{20CE1173-FE50-2633-8E79-9EE10DFA0D2A}"/>
          </ac:spMkLst>
        </pc:spChg>
        <pc:spChg chg="add mod">
          <ac:chgData name="Sushanth Padshetty" userId="7252a680eed5bbca" providerId="LiveId" clId="{6BDEEF6A-381F-4091-9F35-095DC178E1DB}" dt="2025-11-16T13:55:38.513" v="73" actId="14100"/>
          <ac:spMkLst>
            <pc:docMk/>
            <pc:sldMk cId="0" sldId="262"/>
            <ac:spMk id="43" creationId="{C8B87E20-EA15-1510-D831-6BC3E5C68A6B}"/>
          </ac:spMkLst>
        </pc:spChg>
        <pc:spChg chg="add mod">
          <ac:chgData name="Sushanth Padshetty" userId="7252a680eed5bbca" providerId="LiveId" clId="{6BDEEF6A-381F-4091-9F35-095DC178E1DB}" dt="2025-11-16T13:56:40.817" v="81" actId="6549"/>
          <ac:spMkLst>
            <pc:docMk/>
            <pc:sldMk cId="0" sldId="262"/>
            <ac:spMk id="50" creationId="{DBDC719F-E620-ADDB-6F07-F4942F91C582}"/>
          </ac:spMkLst>
        </pc:spChg>
        <pc:spChg chg="add mod">
          <ac:chgData name="Sushanth Padshetty" userId="7252a680eed5bbca" providerId="LiveId" clId="{6BDEEF6A-381F-4091-9F35-095DC178E1DB}" dt="2025-11-16T13:58:51.396" v="114" actId="14100"/>
          <ac:spMkLst>
            <pc:docMk/>
            <pc:sldMk cId="0" sldId="262"/>
            <ac:spMk id="51" creationId="{C5F44DFC-A441-BC29-9F33-2FC21155B63A}"/>
          </ac:spMkLst>
        </pc:spChg>
        <pc:spChg chg="add del">
          <ac:chgData name="Sushanth Padshetty" userId="7252a680eed5bbca" providerId="LiveId" clId="{6BDEEF6A-381F-4091-9F35-095DC178E1DB}" dt="2025-11-16T13:53:46.098" v="47" actId="478"/>
          <ac:spMkLst>
            <pc:docMk/>
            <pc:sldMk cId="0" sldId="262"/>
            <ac:spMk id="72" creationId="{00000000-0000-0000-0000-000000000000}"/>
          </ac:spMkLst>
        </pc:spChg>
        <pc:spChg chg="add del mod">
          <ac:chgData name="Sushanth Padshetty" userId="7252a680eed5bbca" providerId="LiveId" clId="{6BDEEF6A-381F-4091-9F35-095DC178E1DB}" dt="2025-11-16T13:54:15.066" v="53" actId="21"/>
          <ac:spMkLst>
            <pc:docMk/>
            <pc:sldMk cId="0" sldId="262"/>
            <ac:spMk id="73" creationId="{00000000-0000-0000-0000-000000000000}"/>
          </ac:spMkLst>
        </pc:spChg>
        <pc:spChg chg="add del">
          <ac:chgData name="Sushanth Padshetty" userId="7252a680eed5bbca" providerId="LiveId" clId="{6BDEEF6A-381F-4091-9F35-095DC178E1DB}" dt="2025-11-16T13:53:41.253" v="46" actId="478"/>
          <ac:spMkLst>
            <pc:docMk/>
            <pc:sldMk cId="0" sldId="262"/>
            <ac:spMk id="74" creationId="{00000000-0000-0000-0000-000000000000}"/>
          </ac:spMkLst>
        </pc:spChg>
        <pc:spChg chg="add del">
          <ac:chgData name="Sushanth Padshetty" userId="7252a680eed5bbca" providerId="LiveId" clId="{6BDEEF6A-381F-4091-9F35-095DC178E1DB}" dt="2025-11-16T13:54:05.013" v="51" actId="478"/>
          <ac:spMkLst>
            <pc:docMk/>
            <pc:sldMk cId="0" sldId="262"/>
            <ac:spMk id="75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76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77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78" creationId="{00000000-0000-0000-0000-000000000000}"/>
          </ac:spMkLst>
        </pc:spChg>
        <pc:spChg chg="add del">
          <ac:chgData name="Sushanth Padshetty" userId="7252a680eed5bbca" providerId="LiveId" clId="{6BDEEF6A-381F-4091-9F35-095DC178E1DB}" dt="2025-11-16T13:53:39.236" v="45" actId="478"/>
          <ac:spMkLst>
            <pc:docMk/>
            <pc:sldMk cId="0" sldId="262"/>
            <ac:spMk id="79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0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1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2" creationId="{00000000-0000-0000-0000-000000000000}"/>
          </ac:spMkLst>
        </pc:spChg>
        <pc:spChg chg="add del">
          <ac:chgData name="Sushanth Padshetty" userId="7252a680eed5bbca" providerId="LiveId" clId="{6BDEEF6A-381F-4091-9F35-095DC178E1DB}" dt="2025-11-16T13:53:34.131" v="42" actId="478"/>
          <ac:spMkLst>
            <pc:docMk/>
            <pc:sldMk cId="0" sldId="262"/>
            <ac:spMk id="83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4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5" creationId="{00000000-0000-0000-0000-000000000000}"/>
          </ac:spMkLst>
        </pc:spChg>
        <pc:spChg chg="del">
          <ac:chgData name="Sushanth Padshetty" userId="7252a680eed5bbca" providerId="LiveId" clId="{6BDEEF6A-381F-4091-9F35-095DC178E1DB}" dt="2025-11-16T13:46:23.888" v="14" actId="478"/>
          <ac:spMkLst>
            <pc:docMk/>
            <pc:sldMk cId="0" sldId="262"/>
            <ac:spMk id="86" creationId="{00000000-0000-0000-0000-000000000000}"/>
          </ac:spMkLst>
        </pc:spChg>
        <pc:picChg chg="add del mod">
          <ac:chgData name="Sushanth Padshetty" userId="7252a680eed5bbca" providerId="LiveId" clId="{6BDEEF6A-381F-4091-9F35-095DC178E1DB}" dt="2025-11-16T13:53:47.920" v="48" actId="21"/>
          <ac:picMkLst>
            <pc:docMk/>
            <pc:sldMk cId="0" sldId="262"/>
            <ac:picMk id="35" creationId="{FF0590FF-3337-32E6-9D7F-6E6129AD0612}"/>
          </ac:picMkLst>
        </pc:picChg>
        <pc:picChg chg="add del mod">
          <ac:chgData name="Sushanth Padshetty" userId="7252a680eed5bbca" providerId="LiveId" clId="{6BDEEF6A-381F-4091-9F35-095DC178E1DB}" dt="2025-11-16T13:53:24.019" v="31" actId="22"/>
          <ac:picMkLst>
            <pc:docMk/>
            <pc:sldMk cId="0" sldId="262"/>
            <ac:picMk id="37" creationId="{F4443B1D-B207-D9B8-F4ED-DBE703268C06}"/>
          </ac:picMkLst>
        </pc:picChg>
        <pc:picChg chg="add mod">
          <ac:chgData name="Sushanth Padshetty" userId="7252a680eed5bbca" providerId="LiveId" clId="{6BDEEF6A-381F-4091-9F35-095DC178E1DB}" dt="2025-11-16T13:53:57.993" v="50" actId="1076"/>
          <ac:picMkLst>
            <pc:docMk/>
            <pc:sldMk cId="0" sldId="262"/>
            <ac:picMk id="39" creationId="{46C8731F-EE74-A26A-E077-89C3AD74C642}"/>
          </ac:picMkLst>
        </pc:picChg>
        <pc:picChg chg="add mod">
          <ac:chgData name="Sushanth Padshetty" userId="7252a680eed5bbca" providerId="LiveId" clId="{6BDEEF6A-381F-4091-9F35-095DC178E1DB}" dt="2025-11-16T13:55:55.778" v="75" actId="1076"/>
          <ac:picMkLst>
            <pc:docMk/>
            <pc:sldMk cId="0" sldId="262"/>
            <ac:picMk id="45" creationId="{6C93043C-07CF-000D-774A-E353C65A357F}"/>
          </ac:picMkLst>
        </pc:picChg>
        <pc:picChg chg="add del">
          <ac:chgData name="Sushanth Padshetty" userId="7252a680eed5bbca" providerId="LiveId" clId="{6BDEEF6A-381F-4091-9F35-095DC178E1DB}" dt="2025-11-16T13:56:05.863" v="77" actId="478"/>
          <ac:picMkLst>
            <pc:docMk/>
            <pc:sldMk cId="0" sldId="262"/>
            <ac:picMk id="47" creationId="{E8260335-4CD6-DD97-E6BF-58DABD2BFE17}"/>
          </ac:picMkLst>
        </pc:picChg>
        <pc:picChg chg="add del">
          <ac:chgData name="Sushanth Padshetty" userId="7252a680eed5bbca" providerId="LiveId" clId="{6BDEEF6A-381F-4091-9F35-095DC178E1DB}" dt="2025-11-16T13:56:08.758" v="79" actId="478"/>
          <ac:picMkLst>
            <pc:docMk/>
            <pc:sldMk cId="0" sldId="262"/>
            <ac:picMk id="49" creationId="{5E203386-A5F8-5BD4-A923-E26B8B81E130}"/>
          </ac:picMkLst>
        </pc:picChg>
        <pc:picChg chg="mod">
          <ac:chgData name="Sushanth Padshetty" userId="7252a680eed5bbca" providerId="LiveId" clId="{6BDEEF6A-381F-4091-9F35-095DC178E1DB}" dt="2025-11-16T13:55:11.042" v="66" actId="1076"/>
          <ac:picMkLst>
            <pc:docMk/>
            <pc:sldMk cId="0" sldId="262"/>
            <ac:picMk id="90" creationId="{7DA1A896-9446-C4C4-2BC0-30E6C729AB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32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WAS: Weighted Aging Shortest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New CPU Scheduling Algorithm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3A3630"/>
              </a:solidFill>
              <a:latin typeface="Source Sans 3" pitchFamily="34" charset="0"/>
            </a:endParaRPr>
          </a:p>
          <a:p>
            <a:pPr>
              <a:lnSpc>
                <a:spcPts val="3000"/>
              </a:lnSpc>
            </a:pPr>
            <a:r>
              <a:rPr lang="en-IN" sz="2000" dirty="0"/>
              <a:t>Team Members:</a:t>
            </a:r>
          </a:p>
          <a:p>
            <a:pPr>
              <a:lnSpc>
                <a:spcPts val="3000"/>
              </a:lnSpc>
            </a:pPr>
            <a:r>
              <a:rPr lang="en-IN" sz="2000" dirty="0"/>
              <a:t>Sushanth P(AP23110010989)</a:t>
            </a:r>
          </a:p>
          <a:p>
            <a:pPr>
              <a:lnSpc>
                <a:spcPts val="3000"/>
              </a:lnSpc>
            </a:pPr>
            <a:r>
              <a:rPr lang="en-IN" sz="2000" dirty="0" err="1"/>
              <a:t>Chashmitha</a:t>
            </a:r>
            <a:r>
              <a:rPr lang="en-IN" sz="2000" dirty="0"/>
              <a:t> P(AP23110011087)</a:t>
            </a:r>
          </a:p>
          <a:p>
            <a:pPr>
              <a:lnSpc>
                <a:spcPts val="3000"/>
              </a:lnSpc>
            </a:pPr>
            <a:r>
              <a:rPr lang="en-IN" sz="2000" dirty="0"/>
              <a:t>Rishi Kumar(AP23110011088)</a:t>
            </a:r>
          </a:p>
          <a:p>
            <a:pPr>
              <a:lnSpc>
                <a:spcPts val="3000"/>
              </a:lnSpc>
            </a:pPr>
            <a:r>
              <a:rPr lang="en-IN" sz="2000" dirty="0" err="1"/>
              <a:t>Reethu</a:t>
            </a:r>
            <a:r>
              <a:rPr lang="en-IN" sz="2000" dirty="0"/>
              <a:t> Priya M(AP23110011128)</a:t>
            </a:r>
          </a:p>
          <a:p>
            <a:pPr>
              <a:lnSpc>
                <a:spcPts val="3000"/>
              </a:lnSpc>
            </a:pPr>
            <a:r>
              <a:rPr lang="en-IN" sz="2000" dirty="0"/>
              <a:t>Olive Chaitanya M(AP23110011192)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6973C-14FD-5AD4-69B1-B0C39456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4120" y="7629959"/>
            <a:ext cx="1683538" cy="584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535" y="668298"/>
            <a:ext cx="7826931" cy="1106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The Future of CPU Scheduling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8535" y="2057043"/>
            <a:ext cx="782693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 represents a significant step forward in addressing long-standing challenges in CPU scheduling.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8535" y="2569607"/>
            <a:ext cx="7826931" cy="4266724"/>
          </a:xfrm>
          <a:prstGeom prst="roundRect">
            <a:avLst>
              <a:gd name="adj" fmla="val 661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658535" y="2569607"/>
            <a:ext cx="7826931" cy="106668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846653" y="2757726"/>
            <a:ext cx="221361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Strengths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6653" y="3147179"/>
            <a:ext cx="745069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efficiency of SJF/SRTF with fairness of HRRN.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8535" y="3636288"/>
            <a:ext cx="7826931" cy="1066681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0" name="Shape 7"/>
          <p:cNvSpPr/>
          <p:nvPr/>
        </p:nvSpPr>
        <p:spPr>
          <a:xfrm>
            <a:off x="658535" y="3636288"/>
            <a:ext cx="7826931" cy="22860"/>
          </a:xfrm>
          <a:prstGeom prst="roundRect">
            <a:avLst>
              <a:gd name="adj" fmla="val 123464"/>
            </a:avLst>
          </a:prstGeom>
          <a:solidFill>
            <a:srgbClr val="D9CDBA"/>
          </a:solidFill>
          <a:ln/>
        </p:spPr>
      </p:sp>
      <p:sp>
        <p:nvSpPr>
          <p:cNvPr id="11" name="Text 8"/>
          <p:cNvSpPr/>
          <p:nvPr/>
        </p:nvSpPr>
        <p:spPr>
          <a:xfrm>
            <a:off x="846653" y="3824407"/>
            <a:ext cx="234576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Validated Performance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46653" y="4213860"/>
            <a:ext cx="745069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Superior or comparable to standard algorithms.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8535" y="4702969"/>
            <a:ext cx="7826931" cy="1066681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58535" y="4702969"/>
            <a:ext cx="7826931" cy="22860"/>
          </a:xfrm>
          <a:prstGeom prst="roundRect">
            <a:avLst>
              <a:gd name="adj" fmla="val 123464"/>
            </a:avLst>
          </a:prstGeom>
          <a:solidFill>
            <a:srgbClr val="D9CDBA"/>
          </a:solidFill>
          <a:ln/>
        </p:spPr>
      </p:sp>
      <p:sp>
        <p:nvSpPr>
          <p:cNvPr id="15" name="Text 12"/>
          <p:cNvSpPr/>
          <p:nvPr/>
        </p:nvSpPr>
        <p:spPr>
          <a:xfrm>
            <a:off x="846653" y="4891088"/>
            <a:ext cx="223599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Starvation Prevention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46653" y="5280541"/>
            <a:ext cx="745069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aging mechanism guarantees no indefinite delays.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8535" y="5769650"/>
            <a:ext cx="7826931" cy="1066681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58535" y="5769650"/>
            <a:ext cx="7826931" cy="22860"/>
          </a:xfrm>
          <a:prstGeom prst="roundRect">
            <a:avLst>
              <a:gd name="adj" fmla="val 123464"/>
            </a:avLst>
          </a:prstGeom>
          <a:solidFill>
            <a:srgbClr val="D9CDBA"/>
          </a:solidFill>
          <a:ln/>
        </p:spPr>
      </p:sp>
      <p:sp>
        <p:nvSpPr>
          <p:cNvPr id="19" name="Text 16"/>
          <p:cNvSpPr/>
          <p:nvPr/>
        </p:nvSpPr>
        <p:spPr>
          <a:xfrm>
            <a:off x="846653" y="5957768"/>
            <a:ext cx="249674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Tunable Responsiveness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46653" y="6347222"/>
            <a:ext cx="745069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'k' value offers flexible control for system requirements.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58535" y="7118509"/>
            <a:ext cx="4848939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for your attention!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310" y="733782"/>
            <a:ext cx="7617381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CPU Scheduling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3310" y="2343864"/>
            <a:ext cx="7617381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CPU Scheduling is fundamental to operating systems, impacting performance and user experience by determining which process accesses the CPU next.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3310" y="3287077"/>
            <a:ext cx="3699629" cy="2344341"/>
          </a:xfrm>
          <a:prstGeom prst="roundRect">
            <a:avLst>
              <a:gd name="adj" fmla="val 6241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2830" y="3287077"/>
            <a:ext cx="121920" cy="2344341"/>
          </a:xfrm>
          <a:prstGeom prst="roundRect">
            <a:avLst>
              <a:gd name="adj" fmla="val 26836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1103233" y="3535561"/>
            <a:ext cx="268700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Traditional Algorithms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03233" y="3987046"/>
            <a:ext cx="3111222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SJF, SRTF, and HRRN are foundational concepts.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942" y="3287077"/>
            <a:ext cx="3699748" cy="2344341"/>
          </a:xfrm>
          <a:prstGeom prst="roundRect">
            <a:avLst>
              <a:gd name="adj" fmla="val 6241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0462" y="3287077"/>
            <a:ext cx="121920" cy="2344341"/>
          </a:xfrm>
          <a:prstGeom prst="roundRect">
            <a:avLst>
              <a:gd name="adj" fmla="val 26836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5020866" y="3535561"/>
            <a:ext cx="25660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Inherent Issues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020866" y="3987046"/>
            <a:ext cx="3111341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algorithm has problems like starvation, excessive context switches, or non-preemptive delays.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3310" y="5849422"/>
            <a:ext cx="3699629" cy="1646396"/>
          </a:xfrm>
          <a:prstGeom prst="roundRect">
            <a:avLst>
              <a:gd name="adj" fmla="val 8886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2830" y="5849422"/>
            <a:ext cx="121920" cy="1646396"/>
          </a:xfrm>
          <a:prstGeom prst="roundRect">
            <a:avLst>
              <a:gd name="adj" fmla="val 26836"/>
            </a:avLst>
          </a:prstGeom>
          <a:solidFill>
            <a:srgbClr val="38512F"/>
          </a:solidFill>
          <a:ln/>
        </p:spPr>
      </p:sp>
      <p:sp>
        <p:nvSpPr>
          <p:cNvPr id="15" name="Text 12"/>
          <p:cNvSpPr/>
          <p:nvPr/>
        </p:nvSpPr>
        <p:spPr>
          <a:xfrm>
            <a:off x="1103233" y="6097905"/>
            <a:ext cx="25660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Goal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103233" y="6549390"/>
            <a:ext cx="3111222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balanced scheduler for fairness and responsiveness.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81" y="421005"/>
            <a:ext cx="5167312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Critique of Existing Algorithms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35781" y="1272897"/>
            <a:ext cx="6592729" cy="974765"/>
          </a:xfrm>
          <a:prstGeom prst="roundRect">
            <a:avLst>
              <a:gd name="adj" fmla="val 2356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11637" y="1448753"/>
            <a:ext cx="188523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SJF (Shortest Job First)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1637" y="1826895"/>
            <a:ext cx="624101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Prioritizes shortest burst times, but can starve longer processes.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35781" y="2400657"/>
            <a:ext cx="6592729" cy="974765"/>
          </a:xfrm>
          <a:prstGeom prst="roundRect">
            <a:avLst>
              <a:gd name="adj" fmla="val 2356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1637" y="2576513"/>
            <a:ext cx="185773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SRTF (Preemptive SJF)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11637" y="2954655"/>
            <a:ext cx="624101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for short tasks, but frequent context switches and starvation risk for longer processes.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1272897"/>
            <a:ext cx="6966778" cy="696677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28161" y="3551278"/>
            <a:ext cx="6592729" cy="1219676"/>
          </a:xfrm>
          <a:prstGeom prst="roundRect">
            <a:avLst>
              <a:gd name="adj" fmla="val 1883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1637" y="3704273"/>
            <a:ext cx="307514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HRRN (Highest Response Ratio Next)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11637" y="4055269"/>
            <a:ext cx="6241018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starvation by considering waiting and burst time, but non-preemptive nature delays new short jobs.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453271"/>
            <a:ext cx="6474143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Imperative for a New Algorithm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76858" y="1267658"/>
            <a:ext cx="1347668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balanced approach is needed for CPU scheduling.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6858" y="1716643"/>
            <a:ext cx="659249" cy="988933"/>
          </a:xfrm>
          <a:prstGeom prst="roundRect">
            <a:avLst>
              <a:gd name="adj" fmla="val 360050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782836" y="2056567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400889" y="1881426"/>
            <a:ext cx="1939171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Prevents Starvation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400889" y="2222659"/>
            <a:ext cx="1265265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all processes get CPU time.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6858" y="2870359"/>
            <a:ext cx="659249" cy="988933"/>
          </a:xfrm>
          <a:prstGeom prst="roundRect">
            <a:avLst>
              <a:gd name="adj" fmla="val 360050"/>
            </a:avLst>
          </a:prstGeom>
          <a:solidFill>
            <a:srgbClr val="F3E7D4"/>
          </a:solidFill>
          <a:ln/>
        </p:spPr>
      </p:sp>
      <p:sp>
        <p:nvSpPr>
          <p:cNvPr id="9" name="Text 7"/>
          <p:cNvSpPr/>
          <p:nvPr/>
        </p:nvSpPr>
        <p:spPr>
          <a:xfrm>
            <a:off x="782836" y="3210282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400889" y="3035141"/>
            <a:ext cx="1939171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 Preemptive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400889" y="3376374"/>
            <a:ext cx="1265265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Allows high-priority tasks quick CPU access.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6858" y="4024074"/>
            <a:ext cx="659249" cy="988933"/>
          </a:xfrm>
          <a:prstGeom prst="roundRect">
            <a:avLst>
              <a:gd name="adj" fmla="val 360050"/>
            </a:avLst>
          </a:prstGeom>
          <a:solidFill>
            <a:srgbClr val="F3E7D4"/>
          </a:solidFill>
          <a:ln/>
        </p:spPr>
      </p:sp>
      <p:sp>
        <p:nvSpPr>
          <p:cNvPr id="13" name="Text 11"/>
          <p:cNvSpPr/>
          <p:nvPr/>
        </p:nvSpPr>
        <p:spPr>
          <a:xfrm>
            <a:off x="782836" y="4363998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400889" y="4188857"/>
            <a:ext cx="2222540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Good Turnaround Times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400889" y="4530090"/>
            <a:ext cx="1265265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Balances process completion with system efficiency.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6858" y="5177790"/>
            <a:ext cx="659249" cy="988933"/>
          </a:xfrm>
          <a:prstGeom prst="roundRect">
            <a:avLst>
              <a:gd name="adj" fmla="val 360050"/>
            </a:avLst>
          </a:prstGeom>
          <a:solidFill>
            <a:srgbClr val="F3E7D4"/>
          </a:solidFill>
          <a:ln/>
        </p:spPr>
      </p:sp>
      <p:sp>
        <p:nvSpPr>
          <p:cNvPr id="17" name="Text 15"/>
          <p:cNvSpPr/>
          <p:nvPr/>
        </p:nvSpPr>
        <p:spPr>
          <a:xfrm>
            <a:off x="782836" y="5517713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400889" y="5342573"/>
            <a:ext cx="2283976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&amp; Understandable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400889" y="5683806"/>
            <a:ext cx="1265265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Facilitates easier implementation.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576858" y="6331506"/>
            <a:ext cx="659249" cy="988933"/>
          </a:xfrm>
          <a:prstGeom prst="roundRect">
            <a:avLst>
              <a:gd name="adj" fmla="val 360050"/>
            </a:avLst>
          </a:prstGeom>
          <a:solidFill>
            <a:srgbClr val="F3E7D4"/>
          </a:solidFill>
          <a:ln/>
        </p:spPr>
      </p:sp>
      <p:sp>
        <p:nvSpPr>
          <p:cNvPr id="21" name="Text 19"/>
          <p:cNvSpPr/>
          <p:nvPr/>
        </p:nvSpPr>
        <p:spPr>
          <a:xfrm>
            <a:off x="782836" y="6671429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400889" y="6496288"/>
            <a:ext cx="1939171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Adjustable Behavior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400889" y="6837521"/>
            <a:ext cx="1265265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Flexibility for diverse system requirements.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76858" y="7505819"/>
            <a:ext cx="1347668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✨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leads to our innovative solution → WAS (Weighted Aging Shortest) </a:t>
            </a: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✨</a:t>
            </a:r>
            <a:endParaRPr lang="en-US" sz="12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20DD4-5E85-DA10-6D5A-1233420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874" y="7576130"/>
            <a:ext cx="1724635" cy="584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5132"/>
            <a:ext cx="67344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Proposed Algorithm: WAS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378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Weighted Aging Shortest (WAS) algorithm is a preemptive scheduling algorithm designed to address traditional scheduling shortcomings through dynamic priority.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273147"/>
            <a:ext cx="6357818" cy="2866073"/>
          </a:xfrm>
          <a:prstGeom prst="roundRect">
            <a:avLst>
              <a:gd name="adj" fmla="val 1253"/>
            </a:avLst>
          </a:prstGeom>
          <a:solidFill>
            <a:srgbClr val="F3E7D4"/>
          </a:solidFill>
          <a:ln/>
        </p:spPr>
      </p:sp>
      <p:sp>
        <p:nvSpPr>
          <p:cNvPr id="5" name="Shape 3"/>
          <p:cNvSpPr/>
          <p:nvPr/>
        </p:nvSpPr>
        <p:spPr>
          <a:xfrm>
            <a:off x="1077039" y="351246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709868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7039" y="4469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Idea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4965383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 selects the process with the lowest age-adjusted score for execution, ensuring fairness over time.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3273147"/>
            <a:ext cx="6357818" cy="2866073"/>
          </a:xfrm>
          <a:prstGeom prst="roundRect">
            <a:avLst>
              <a:gd name="adj" fmla="val 1253"/>
            </a:avLst>
          </a:prstGeom>
          <a:solidFill>
            <a:srgbClr val="F3E7D4"/>
          </a:solidFill>
          <a:ln/>
        </p:spPr>
      </p:sp>
      <p:sp>
        <p:nvSpPr>
          <p:cNvPr id="10" name="Shape 7"/>
          <p:cNvSpPr/>
          <p:nvPr/>
        </p:nvSpPr>
        <p:spPr>
          <a:xfrm>
            <a:off x="7674173" y="351246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1579" y="3709868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4173" y="4469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Score Formula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74173" y="5124688"/>
            <a:ext cx="5879187" cy="775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173" y="5124688"/>
            <a:ext cx="5879187" cy="7752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37724" y="640842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lower score indicates higher priority. The aging constant 'k' (0.2 to 1.0) boosts priority for long-waiting processes, preventing starvation.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011A0B-35C4-A1EC-07A3-679E0C315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7630356"/>
            <a:ext cx="1749940" cy="584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816" y="828913"/>
            <a:ext cx="7512367" cy="137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WAS Works: Operational Dynamics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5816" y="2782610"/>
            <a:ext cx="3291007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Rules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15816" y="3426976"/>
            <a:ext cx="347186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Preemptive: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CPU reallocated if a new or aged process has a lower score.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5816" y="4627245"/>
            <a:ext cx="347186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Score Updates: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Scores recalculate upon arrival, completion, or quantum points.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15816" y="5827514"/>
            <a:ext cx="347186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Tie-breaker: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Higher waiting time, then lower Process ID (PID).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63941" y="2782610"/>
            <a:ext cx="3291007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Advantages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863941" y="3426976"/>
            <a:ext cx="347186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Rapid Short Task Completion: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Low initial scores service short burst processes quickly.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63941" y="4627245"/>
            <a:ext cx="3471863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Elimination of Starvation: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Aging factor dynamically increases priority for long-waiting processes.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63941" y="6200418"/>
            <a:ext cx="3471863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Fine-Tunable Behavior: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'k' constant adjusts bias towards fairness or responsiveness.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707" y="658892"/>
            <a:ext cx="27541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Processes (AT/BT Values)</a:t>
            </a:r>
            <a:endParaRPr lang="en-US" sz="1300" dirty="0"/>
          </a:p>
        </p:txBody>
      </p:sp>
      <p:sp>
        <p:nvSpPr>
          <p:cNvPr id="3" name="Shape 1"/>
          <p:cNvSpPr/>
          <p:nvPr/>
        </p:nvSpPr>
        <p:spPr>
          <a:xfrm>
            <a:off x="509707" y="1036796"/>
            <a:ext cx="6767512" cy="2551271"/>
          </a:xfrm>
          <a:prstGeom prst="roundRect">
            <a:avLst>
              <a:gd name="adj" fmla="val 8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509707" y="6000512"/>
            <a:ext cx="459331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sp>
        <p:nvSpPr>
          <p:cNvPr id="83" name="Shape 81"/>
          <p:cNvSpPr/>
          <p:nvPr/>
        </p:nvSpPr>
        <p:spPr>
          <a:xfrm>
            <a:off x="517327" y="7285911"/>
            <a:ext cx="13595747" cy="4226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DA1A896-9446-C4C4-2BC0-30E6C729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179" y="1036796"/>
            <a:ext cx="6512313" cy="34860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C8731F-EE74-A26A-E077-89C3AD74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07" y="1046069"/>
            <a:ext cx="7143750" cy="23431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8B87E20-EA15-1510-D831-6BC3E5C68A6B}"/>
              </a:ext>
            </a:extLst>
          </p:cNvPr>
          <p:cNvSpPr txBox="1"/>
          <p:nvPr/>
        </p:nvSpPr>
        <p:spPr>
          <a:xfrm>
            <a:off x="367991" y="3626737"/>
            <a:ext cx="795082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Turnaround Time (TAT) &amp; Waiting Time (WT) Comparison</a:t>
            </a:r>
            <a:endParaRPr lang="en-US" sz="1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93043C-07CF-000D-774A-E353C65A3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94" y="4075033"/>
            <a:ext cx="6829425" cy="3495675"/>
          </a:xfrm>
          <a:prstGeom prst="rect">
            <a:avLst/>
          </a:prstGeom>
        </p:spPr>
      </p:pic>
      <p:sp>
        <p:nvSpPr>
          <p:cNvPr id="50" name="Text 0">
            <a:extLst>
              <a:ext uri="{FF2B5EF4-FFF2-40B4-BE49-F238E27FC236}">
                <a16:creationId xmlns:a16="http://schemas.microsoft.com/office/drawing/2014/main" id="{DBDC719F-E620-ADDB-6F07-F4942F91C582}"/>
              </a:ext>
            </a:extLst>
          </p:cNvPr>
          <p:cNvSpPr/>
          <p:nvPr/>
        </p:nvSpPr>
        <p:spPr>
          <a:xfrm>
            <a:off x="662107" y="811292"/>
            <a:ext cx="27541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F44DFC-A441-BC29-9F33-2FC21155B63A}"/>
              </a:ext>
            </a:extLst>
          </p:cNvPr>
          <p:cNvSpPr/>
          <p:nvPr/>
        </p:nvSpPr>
        <p:spPr>
          <a:xfrm>
            <a:off x="8798311" y="521016"/>
            <a:ext cx="5322381" cy="525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Gantt chart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773834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Comparison: Performance Metrics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3" y="1291114"/>
            <a:ext cx="13455253" cy="70311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812863" y="8322231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21301C"/>
          </a:solidFill>
          <a:ln/>
        </p:spPr>
      </p:sp>
      <p:sp>
        <p:nvSpPr>
          <p:cNvPr id="5" name="Text 2"/>
          <p:cNvSpPr/>
          <p:nvPr/>
        </p:nvSpPr>
        <p:spPr>
          <a:xfrm>
            <a:off x="5041702" y="8322231"/>
            <a:ext cx="2197298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Turnaround Time (TAT)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391400" y="8322231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45643A"/>
          </a:solidFill>
          <a:ln/>
        </p:spPr>
      </p:sp>
      <p:sp>
        <p:nvSpPr>
          <p:cNvPr id="7" name="Text 4"/>
          <p:cNvSpPr/>
          <p:nvPr/>
        </p:nvSpPr>
        <p:spPr>
          <a:xfrm>
            <a:off x="7620238" y="8322231"/>
            <a:ext cx="1861780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Waiting Time (WT)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 achieves performance remarkably close to SRTF, improving fairness and stability by mitigating starvation.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6BB56-E8AA-C192-B594-10D04770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372" y="7629959"/>
            <a:ext cx="1366463" cy="584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3A882-99FC-206D-9D81-A73F4A5F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798" y="7887860"/>
            <a:ext cx="1065805" cy="410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61244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Superiority of WAS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45337" y="2717483"/>
            <a:ext cx="33027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Preemptive &amp; Responsive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13021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reaction to high-priority tasks.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2204" y="3525441"/>
            <a:ext cx="336590" cy="3365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2269" y="2118241"/>
            <a:ext cx="39768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Balanced Fairness &amp; Efficiency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82269" y="2613779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Optimizes throughput and equitable resource distribution.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7605" y="3101221"/>
            <a:ext cx="336590" cy="3365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Starvation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244816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Aging mechanism guarantees all processes are served.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4373" y="4211717"/>
            <a:ext cx="336590" cy="33659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82269" y="53803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Comparable to SRTF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82269" y="5875853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performance without starvation issues.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07605" y="5322094"/>
            <a:ext cx="336590" cy="33659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035850" y="5163979"/>
            <a:ext cx="3012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Simple, Formula-Based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5659517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 to implement and understand.</a:t>
            </a:r>
            <a:endParaRPr lang="en-US" sz="18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2204" y="4897874"/>
            <a:ext cx="336590" cy="33659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Ideal for systems prioritizing fairness and real-time operations.</a:t>
            </a:r>
            <a:endParaRPr lang="en-US" sz="18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037248-BCB6-8B31-592A-725284A1DC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8339" y="7568566"/>
            <a:ext cx="2419593" cy="584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614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olive chaitanya maddirala</dc:creator>
  <cp:lastModifiedBy>Sushanth Padshetty</cp:lastModifiedBy>
  <cp:revision>3</cp:revision>
  <dcterms:created xsi:type="dcterms:W3CDTF">2025-11-16T06:41:32Z</dcterms:created>
  <dcterms:modified xsi:type="dcterms:W3CDTF">2025-11-16T13:58:52Z</dcterms:modified>
</cp:coreProperties>
</file>